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3" r:id="rId6"/>
    <p:sldId id="261" r:id="rId7"/>
    <p:sldId id="262" r:id="rId8"/>
    <p:sldId id="264" r:id="rId9"/>
    <p:sldId id="266" r:id="rId10"/>
    <p:sldId id="265"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4601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96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33823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80316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62397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043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6542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171072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86100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3496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93238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65518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09022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11625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226003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4076574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120110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89226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274327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731395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616709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3646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48175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772325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742398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01813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988575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2673316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r>
              <a:rPr lang="en-US" dirty="0"/>
              <a:t/>
            </a:r>
            <a:br>
              <a:rPr lang="en-US" dirty="0"/>
            </a:br>
            <a:r>
              <a:rPr lang="en-US" dirty="0"/>
              <a:t>-----------</a:t>
            </a:r>
            <a:br>
              <a:rPr lang="en-US" dirty="0"/>
            </a:br>
            <a:r>
              <a:rPr lang="en-US" dirty="0"/>
              <a:t/>
            </a: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Arial" panose="020B0604020202020204"/>
                <a:ea typeface="+mn-ea"/>
                <a:cs typeface="+mn-cs"/>
              </a:rPr>
              <a:t>STOP</a:t>
            </a:r>
          </a:p>
        </p:txBody>
      </p:sp>
    </p:spTree>
    <p:custDataLst>
      <p:tags r:id="rId1"/>
    </p:custDataLst>
    <p:extLst>
      <p:ext uri="{BB962C8B-B14F-4D97-AF65-F5344CB8AC3E}">
        <p14:creationId xmlns:p14="http://schemas.microsoft.com/office/powerpoint/2010/main" val="353531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0517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46976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1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4000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402066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768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 xmlns:adec="http://schemas.microsoft.com/office/drawing/2017/decorative" val="1"/>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457987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openxmlformats.org/officeDocument/2006/relationships/image" Target="../media/image546.svg"/><Relationship Id="rId3" Type="http://schemas.openxmlformats.org/officeDocument/2006/relationships/image" Target="../media/image688.svg"/><Relationship Id="rId12" Type="http://schemas.openxmlformats.org/officeDocument/2006/relationships/image" Target="../media/image21.png"/><Relationship Id="rId2" Type="http://schemas.openxmlformats.org/officeDocument/2006/relationships/image" Target="../media/image44.png"/><Relationship Id="rId1" Type="http://schemas.openxmlformats.org/officeDocument/2006/relationships/slideLayout" Target="../slideLayouts/slideLayout3.xml"/><Relationship Id="rId11" Type="http://schemas.openxmlformats.org/officeDocument/2006/relationships/image" Target="../media/image31.svg"/><Relationship Id="rId1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45.png"/><Relationship Id="rId9" Type="http://schemas.openxmlformats.org/officeDocument/2006/relationships/image" Target="../media/image333.sv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51" Type="http://schemas.openxmlformats.org/officeDocument/2006/relationships/image" Target="../media/image8.png"/><Relationship Id="rId39" Type="http://schemas.openxmlformats.org/officeDocument/2006/relationships/image" Target="../media/image890.svg"/><Relationship Id="rId13" Type="http://schemas.openxmlformats.org/officeDocument/2006/relationships/image" Target="../media/image926.svg"/><Relationship Id="rId72" Type="http://schemas.openxmlformats.org/officeDocument/2006/relationships/image" Target="../media/image24.png"/><Relationship Id="rId50" Type="http://schemas.openxmlformats.org/officeDocument/2006/relationships/image" Target="../media/image7.png"/><Relationship Id="rId3" Type="http://schemas.openxmlformats.org/officeDocument/2006/relationships/image" Target="../media/image754.svg"/><Relationship Id="rId55" Type="http://schemas.openxmlformats.org/officeDocument/2006/relationships/image" Target="../media/image738.svg"/><Relationship Id="rId63" Type="http://schemas.openxmlformats.org/officeDocument/2006/relationships/image" Target="../media/image744.svg"/><Relationship Id="rId68" Type="http://schemas.openxmlformats.org/officeDocument/2006/relationships/image" Target="../media/image21.png"/><Relationship Id="rId17" Type="http://schemas.openxmlformats.org/officeDocument/2006/relationships/image" Target="../media/image752.svg"/><Relationship Id="rId59" Type="http://schemas.openxmlformats.org/officeDocument/2006/relationships/image" Target="../media/image283.svg"/><Relationship Id="rId67" Type="http://schemas.openxmlformats.org/officeDocument/2006/relationships/image" Target="../media/image20.png"/><Relationship Id="rId7" Type="http://schemas.openxmlformats.org/officeDocument/2006/relationships/image" Target="../media/image31.svg"/><Relationship Id="rId12" Type="http://schemas.openxmlformats.org/officeDocument/2006/relationships/image" Target="../media/image546.svg"/><Relationship Id="rId71" Type="http://schemas.openxmlformats.org/officeDocument/2006/relationships/image" Target="../media/image1635.svg"/><Relationship Id="rId2" Type="http://schemas.openxmlformats.org/officeDocument/2006/relationships/image" Target="../media/image6.png"/><Relationship Id="rId29" Type="http://schemas.openxmlformats.org/officeDocument/2006/relationships/image" Target="../media/image778.svg"/><Relationship Id="rId54" Type="http://schemas.openxmlformats.org/officeDocument/2006/relationships/image" Target="../media/image11.png"/><Relationship Id="rId62" Type="http://schemas.openxmlformats.org/officeDocument/2006/relationships/image" Target="../media/image17.png"/><Relationship Id="rId20" Type="http://schemas.openxmlformats.org/officeDocument/2006/relationships/image" Target="../media/image191.svg"/><Relationship Id="rId70" Type="http://schemas.openxmlformats.org/officeDocument/2006/relationships/image" Target="../media/image23.png"/><Relationship Id="rId1" Type="http://schemas.openxmlformats.org/officeDocument/2006/relationships/slideLayout" Target="../slideLayouts/slideLayout3.xml"/><Relationship Id="rId53" Type="http://schemas.openxmlformats.org/officeDocument/2006/relationships/image" Target="../media/image10.png"/><Relationship Id="rId58" Type="http://schemas.openxmlformats.org/officeDocument/2006/relationships/image" Target="../media/image14.png"/><Relationship Id="rId66" Type="http://schemas.openxmlformats.org/officeDocument/2006/relationships/image" Target="../media/image19.png"/><Relationship Id="rId49" Type="http://schemas.openxmlformats.org/officeDocument/2006/relationships/image" Target="../media/image900.svg"/><Relationship Id="rId57" Type="http://schemas.openxmlformats.org/officeDocument/2006/relationships/image" Target="../media/image13.png"/><Relationship Id="rId61" Type="http://schemas.openxmlformats.org/officeDocument/2006/relationships/image" Target="../media/image16.png"/><Relationship Id="rId15" Type="http://schemas.openxmlformats.org/officeDocument/2006/relationships/image" Target="../media/image8.svg"/><Relationship Id="rId52" Type="http://schemas.openxmlformats.org/officeDocument/2006/relationships/image" Target="../media/image9.png"/><Relationship Id="rId60" Type="http://schemas.openxmlformats.org/officeDocument/2006/relationships/image" Target="../media/image15.png"/><Relationship Id="rId65" Type="http://schemas.openxmlformats.org/officeDocument/2006/relationships/image" Target="../media/image29.svg"/><Relationship Id="rId56" Type="http://schemas.openxmlformats.org/officeDocument/2006/relationships/image" Target="../media/image12.png"/><Relationship Id="rId9" Type="http://schemas.openxmlformats.org/officeDocument/2006/relationships/image" Target="../media/image724.svg"/><Relationship Id="rId64" Type="http://schemas.openxmlformats.org/officeDocument/2006/relationships/image" Target="../media/image18.png"/><Relationship Id="rId69" Type="http://schemas.openxmlformats.org/officeDocument/2006/relationships/image" Target="../media/image22.png"/></Relationships>
</file>

<file path=ppt/slides/_rels/slide3.xml.rels><?xml version="1.0" encoding="UTF-8" standalone="yes"?>
<Relationships xmlns="http://schemas.openxmlformats.org/package/2006/relationships"><Relationship Id="rId51" Type="http://schemas.openxmlformats.org/officeDocument/2006/relationships/image" Target="../media/image848.svg"/><Relationship Id="rId55" Type="http://schemas.openxmlformats.org/officeDocument/2006/relationships/image" Target="../media/image27.png"/><Relationship Id="rId25" Type="http://schemas.openxmlformats.org/officeDocument/2006/relationships/image" Target="../media/image822.svg"/><Relationship Id="rId7" Type="http://schemas.openxmlformats.org/officeDocument/2006/relationships/image" Target="../media/image804.svg"/><Relationship Id="rId59" Type="http://schemas.openxmlformats.org/officeDocument/2006/relationships/image" Target="../media/image31.png"/><Relationship Id="rId2" Type="http://schemas.openxmlformats.org/officeDocument/2006/relationships/image" Target="../media/image25.png"/><Relationship Id="rId54" Type="http://schemas.openxmlformats.org/officeDocument/2006/relationships/image" Target="../media/image26.png"/><Relationship Id="rId1" Type="http://schemas.openxmlformats.org/officeDocument/2006/relationships/slideLayout" Target="../slideLayouts/slideLayout3.xml"/><Relationship Id="rId53" Type="http://schemas.openxmlformats.org/officeDocument/2006/relationships/image" Target="../media/image850.svg"/><Relationship Id="rId58" Type="http://schemas.openxmlformats.org/officeDocument/2006/relationships/image" Target="../media/image30.png"/><Relationship Id="rId5" Type="http://schemas.openxmlformats.org/officeDocument/2006/relationships/image" Target="../media/image802.svg"/><Relationship Id="rId57" Type="http://schemas.openxmlformats.org/officeDocument/2006/relationships/image" Target="../media/image29.png"/><Relationship Id="rId23" Type="http://schemas.openxmlformats.org/officeDocument/2006/relationships/image" Target="../media/image820.svg"/><Relationship Id="rId19" Type="http://schemas.openxmlformats.org/officeDocument/2006/relationships/image" Target="../media/image816.svg"/><Relationship Id="rId60" Type="http://schemas.openxmlformats.org/officeDocument/2006/relationships/hyperlink" Target="https://tools.ietf.org/html/rfc7301" TargetMode="External"/><Relationship Id="rId56"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46.svg"/><Relationship Id="rId3" Type="http://schemas.openxmlformats.org/officeDocument/2006/relationships/image" Target="../media/image40.png"/><Relationship Id="rId7" Type="http://schemas.openxmlformats.org/officeDocument/2006/relationships/image" Target="../media/image1419.svg"/><Relationship Id="rId12"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31.svg"/><Relationship Id="rId5" Type="http://schemas.openxmlformats.org/officeDocument/2006/relationships/image" Target="../media/image81.svg"/><Relationship Id="rId10" Type="http://schemas.openxmlformats.org/officeDocument/2006/relationships/image" Target="../media/image20.png"/><Relationship Id="rId9" Type="http://schemas.openxmlformats.org/officeDocument/2006/relationships/image" Target="../media/image331.sv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138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9"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 xmlns:asvg="http://schemas.microsoft.com/office/drawing/2016/SVG/main" r:embed="rId3"/>
              </a:ext>
            </a:extLst>
          </a:blip>
          <a:srcRect/>
          <a:stretch/>
        </p:blipFill>
        <p:spPr bwMode="auto">
          <a:xfrm>
            <a:off x="1300195" y="2937446"/>
            <a:ext cx="561398" cy="5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361337" y="362245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 xmlns:asvg="http://schemas.microsoft.com/office/drawing/2016/SVG/main" r:embed="rId9"/>
              </a:ext>
            </a:extLst>
          </a:blip>
          <a:srcRect/>
          <a:stretch/>
        </p:blipFill>
        <p:spPr bwMode="auto">
          <a:xfrm>
            <a:off x="4038600" y="1747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6" y="2190520"/>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Post/levels</a:t>
            </a:r>
          </a:p>
        </p:txBody>
      </p:sp>
      <p:pic>
        <p:nvPicPr>
          <p:cNvPr id="13"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 xmlns:asvg="http://schemas.microsoft.com/office/drawing/2016/SVG/main" r:embed="rId9"/>
              </a:ext>
            </a:extLst>
          </a:blip>
          <a:srcRect/>
          <a:stretch/>
        </p:blipFill>
        <p:spPr bwMode="auto">
          <a:xfrm>
            <a:off x="4038600" y="3025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6" y="3457569"/>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Get/levels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 xmlns:asvg="http://schemas.microsoft.com/office/drawing/2016/SVG/main" r:embed="rId9"/>
              </a:ext>
            </a:extLst>
          </a:blip>
          <a:srcRect/>
          <a:stretch/>
        </p:blipFill>
        <p:spPr bwMode="auto">
          <a:xfrm>
            <a:off x="4038600" y="45318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5" y="4989079"/>
            <a:ext cx="1468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Post/levels/shared</a:t>
            </a: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71699" y="976054"/>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18"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 xmlns:asvg="http://schemas.microsoft.com/office/drawing/2016/SVG/main" r:embed="rId11"/>
              </a:ext>
            </a:extLst>
          </a:blip>
          <a:srcRect/>
          <a:stretch/>
        </p:blipFill>
        <p:spPr bwMode="auto">
          <a:xfrm>
            <a:off x="6287720" y="17225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61652" y="2303792"/>
            <a:ext cx="13754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AddLevels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0"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 xmlns:asvg="http://schemas.microsoft.com/office/drawing/2016/SVG/main" r:embed="rId11"/>
              </a:ext>
            </a:extLst>
          </a:blip>
          <a:srcRect/>
          <a:stretch/>
        </p:blipFill>
        <p:spPr bwMode="auto">
          <a:xfrm>
            <a:off x="6280055" y="30765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53987" y="3657727"/>
            <a:ext cx="13754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FetchLevels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2"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 xmlns:asvg="http://schemas.microsoft.com/office/drawing/2016/SVG/main" r:embed="rId11"/>
              </a:ext>
            </a:extLst>
          </a:blip>
          <a:srcRect/>
          <a:stretch/>
        </p:blipFill>
        <p:spPr bwMode="auto">
          <a:xfrm>
            <a:off x="6280055" y="4511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53987" y="5092465"/>
            <a:ext cx="1375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FetchShared</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User Levels</a:t>
            </a:r>
          </a:p>
        </p:txBody>
      </p:sp>
      <p:sp>
        <p:nvSpPr>
          <p:cNvPr id="24" name="TextBox 23">
            <a:extLst>
              <a:ext uri="{FF2B5EF4-FFF2-40B4-BE49-F238E27FC236}">
                <a16:creationId xmlns:a16="http://schemas.microsoft.com/office/drawing/2014/main" id="{2BB2FDC9-9463-4EF3-A421-52B8F17CA614}"/>
              </a:ext>
            </a:extLst>
          </p:cNvPr>
          <p:cNvSpPr txBox="1">
            <a:spLocks noChangeArrowheads="1"/>
          </p:cNvSpPr>
          <p:nvPr/>
        </p:nvSpPr>
        <p:spPr bwMode="auto">
          <a:xfrm>
            <a:off x="5781956" y="990347"/>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rPr>
              <a:t>Lambdas</a:t>
            </a:r>
          </a:p>
        </p:txBody>
      </p:sp>
      <p:sp>
        <p:nvSpPr>
          <p:cNvPr id="25" name="TextBox 24">
            <a:extLst>
              <a:ext uri="{FF2B5EF4-FFF2-40B4-BE49-F238E27FC236}">
                <a16:creationId xmlns:a16="http://schemas.microsoft.com/office/drawing/2014/main" id="{2BB2FDC9-9463-4EF3-A421-52B8F17CA614}"/>
              </a:ext>
            </a:extLst>
          </p:cNvPr>
          <p:cNvSpPr txBox="1">
            <a:spLocks noChangeArrowheads="1"/>
          </p:cNvSpPr>
          <p:nvPr/>
        </p:nvSpPr>
        <p:spPr bwMode="auto">
          <a:xfrm>
            <a:off x="8153400" y="976054"/>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err="1" smtClean="0">
                <a:solidFill>
                  <a:schemeClr val="accent6"/>
                </a:solidFill>
                <a:latin typeface="Arial" panose="020B0604020202020204" pitchFamily="34" charset="0"/>
                <a:ea typeface="Amazon Ember" panose="020B0603020204020204" pitchFamily="34" charset="0"/>
                <a:cs typeface="Arial" panose="020B0604020202020204" pitchFamily="34" charset="0"/>
              </a:rPr>
              <a:t>DynamoDB</a:t>
            </a:r>
            <a:endPar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 xmlns:asvg="http://schemas.microsoft.com/office/drawing/2016/SVG/main" r:embed="rId13"/>
              </a:ext>
            </a:extLst>
          </a:blip>
          <a:srcRect/>
          <a:stretch/>
        </p:blipFill>
        <p:spPr bwMode="auto">
          <a:xfrm>
            <a:off x="8634286" y="1712726"/>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2236685"/>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Level Table</a:t>
            </a:r>
          </a:p>
        </p:txBody>
      </p:sp>
      <p:pic>
        <p:nvPicPr>
          <p:cNvPr id="28"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 xmlns:asvg="http://schemas.microsoft.com/office/drawing/2016/SVG/main" r:embed="rId13"/>
              </a:ext>
            </a:extLst>
          </a:blip>
          <a:srcRect/>
          <a:stretch/>
        </p:blipFill>
        <p:spPr bwMode="auto">
          <a:xfrm>
            <a:off x="8634286" y="3101744"/>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3625703"/>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Levels Table</a:t>
            </a:r>
          </a:p>
        </p:txBody>
      </p:sp>
      <p:pic>
        <p:nvPicPr>
          <p:cNvPr id="30"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 xmlns:asvg="http://schemas.microsoft.com/office/drawing/2016/SVG/main" r:embed="rId13"/>
              </a:ext>
            </a:extLst>
          </a:blip>
          <a:srcRect/>
          <a:stretch/>
        </p:blipFill>
        <p:spPr bwMode="auto">
          <a:xfrm>
            <a:off x="8634286" y="4511285"/>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5035244"/>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Access Table</a:t>
            </a:r>
          </a:p>
        </p:txBody>
      </p:sp>
      <p:cxnSp>
        <p:nvCxnSpPr>
          <p:cNvPr id="33" name="Straight Connector 32"/>
          <p:cNvCxnSpPr/>
          <p:nvPr/>
        </p:nvCxnSpPr>
        <p:spPr>
          <a:xfrm>
            <a:off x="2004530" y="3237519"/>
            <a:ext cx="95596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86860" y="323751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2650922" y="3563717"/>
            <a:ext cx="1533545" cy="914400"/>
          </a:xfrm>
          <a:prstGeom prst="bentConnector3">
            <a:avLst>
              <a:gd name="adj1" fmla="val 10041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2798709" y="2139918"/>
            <a:ext cx="1267460" cy="940444"/>
          </a:xfrm>
          <a:prstGeom prst="bentConnector3">
            <a:avLst>
              <a:gd name="adj1" fmla="val 99189"/>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562444" y="197640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62244" y="3237519"/>
            <a:ext cx="940418"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562444" y="3254144"/>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62444" y="4787690"/>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975905" y="197640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975905" y="3289242"/>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975905" y="476047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66" name="Graphic 55">
            <a:extLst>
              <a:ext uri="{FF2B5EF4-FFF2-40B4-BE49-F238E27FC236}">
                <a16:creationId xmlns:a16="http://schemas.microsoft.com/office/drawing/2014/main" id="{8AB2D835-9413-49FA-ACE8-763B2FFE233A}"/>
              </a:ext>
            </a:extLst>
          </p:cNvPr>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2450513" y="785554"/>
            <a:ext cx="381000" cy="381000"/>
          </a:xfrm>
          <a:prstGeom prst="rect">
            <a:avLst/>
          </a:prstGeom>
        </p:spPr>
      </p:pic>
      <p:sp>
        <p:nvSpPr>
          <p:cNvPr id="67" name="Rectangle 66"/>
          <p:cNvSpPr/>
          <p:nvPr/>
        </p:nvSpPr>
        <p:spPr>
          <a:xfrm>
            <a:off x="2425416" y="762870"/>
            <a:ext cx="7597933" cy="4982547"/>
          </a:xfrm>
          <a:prstGeom prst="rect">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39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9" name="Picture 38"/>
          <p:cNvPicPr/>
          <p:nvPr/>
        </p:nvPicPr>
        <p:blipFill>
          <a:blip r:embed="rId2"/>
          <a:stretch>
            <a:fillRect/>
          </a:stretch>
        </p:blipFill>
        <p:spPr>
          <a:xfrm>
            <a:off x="1174381" y="1716281"/>
            <a:ext cx="2588684" cy="2622454"/>
          </a:xfrm>
          <a:prstGeom prst="rect">
            <a:avLst/>
          </a:prstGeom>
        </p:spPr>
      </p:pic>
      <p:pic>
        <p:nvPicPr>
          <p:cNvPr id="4" name="Picture 3"/>
          <p:cNvPicPr>
            <a:picLocks noChangeAspect="1"/>
          </p:cNvPicPr>
          <p:nvPr/>
        </p:nvPicPr>
        <p:blipFill>
          <a:blip r:embed="rId3"/>
          <a:stretch>
            <a:fillRect/>
          </a:stretch>
        </p:blipFill>
        <p:spPr>
          <a:xfrm>
            <a:off x="5786437" y="895350"/>
            <a:ext cx="5191125" cy="5067300"/>
          </a:xfrm>
          <a:prstGeom prst="rect">
            <a:avLst/>
          </a:prstGeom>
        </p:spPr>
      </p:pic>
    </p:spTree>
    <p:extLst>
      <p:ext uri="{BB962C8B-B14F-4D97-AF65-F5344CB8AC3E}">
        <p14:creationId xmlns:p14="http://schemas.microsoft.com/office/powerpoint/2010/main" val="419982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Rectangle 4"/>
          <p:cNvSpPr/>
          <p:nvPr/>
        </p:nvSpPr>
        <p:spPr>
          <a:xfrm>
            <a:off x="2898371" y="4851508"/>
            <a:ext cx="7151716" cy="369332"/>
          </a:xfrm>
          <a:prstGeom prst="rect">
            <a:avLst/>
          </a:prstGeom>
        </p:spPr>
        <p:txBody>
          <a:bodyPr wrap="square">
            <a:spAutoFit/>
          </a:bodyPr>
          <a:lstStyle/>
          <a:p>
            <a:pPr algn="ctr"/>
            <a:r>
              <a:rPr lang="en-US" dirty="0">
                <a:solidFill>
                  <a:schemeClr val="bg1"/>
                </a:solidFill>
              </a:rPr>
              <a:t>https://github.com/SanchirTechnologies/awscommunityday24.git</a:t>
            </a:r>
          </a:p>
        </p:txBody>
      </p:sp>
      <p:sp>
        <p:nvSpPr>
          <p:cNvPr id="6" name="Rectangle 5"/>
          <p:cNvSpPr/>
          <p:nvPr/>
        </p:nvSpPr>
        <p:spPr>
          <a:xfrm>
            <a:off x="5155276" y="3238838"/>
            <a:ext cx="1881447" cy="369332"/>
          </a:xfrm>
          <a:prstGeom prst="rect">
            <a:avLst/>
          </a:prstGeom>
        </p:spPr>
        <p:txBody>
          <a:bodyPr wrap="square">
            <a:spAutoFit/>
          </a:bodyPr>
          <a:lstStyle/>
          <a:p>
            <a:pPr algn="ctr"/>
            <a:r>
              <a:rPr lang="en-US" dirty="0" smtClean="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835045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title"/>
          </p:nvPr>
        </p:nvSpPr>
        <p:spPr/>
        <p:txBody>
          <a:bodyPr/>
          <a:lstStyle/>
          <a:p>
            <a:r>
              <a:rPr lang="en-US" altLang="en-US" dirty="0"/>
              <a:t>Internet of</a:t>
            </a:r>
            <a:br>
              <a:rPr lang="en-US" altLang="en-US" dirty="0"/>
            </a:br>
            <a:r>
              <a:rPr lang="en-US" altLang="en-US" dirty="0"/>
              <a:t>Things</a:t>
            </a:r>
          </a:p>
        </p:txBody>
      </p:sp>
      <p:pic>
        <p:nvPicPr>
          <p:cNvPr id="11"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2">
            <a:extLst>
              <a:ext uri="{96DAC541-7B7A-43D3-8B79-37D633B846F1}">
                <asvg:svgBlip xmlns="" xmlns:asvg="http://schemas.microsoft.com/office/drawing/2016/SVG/main" r:embed="rId49"/>
              </a:ext>
            </a:extLst>
          </a:blip>
          <a:stretch>
            <a:fillRect/>
          </a:stretch>
        </p:blipFill>
        <p:spPr>
          <a:xfrm>
            <a:off x="1116794" y="1927114"/>
            <a:ext cx="457200" cy="457200"/>
          </a:xfrm>
          <a:prstGeom prst="rect">
            <a:avLst/>
          </a:prstGeom>
        </p:spPr>
      </p:pic>
      <p:sp>
        <p:nvSpPr>
          <p:cNvPr id="12"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632290" y="241856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Device SDK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6" name="Picture 2" descr="Factory - Free buildings icons"/>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67390" y="3468213"/>
            <a:ext cx="571590" cy="57159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51">
            <a:extLst>
              <a:ext uri="{96DAC541-7B7A-43D3-8B79-37D633B846F1}">
                <asvg:svgBlip xmlns="" xmlns:asvg="http://schemas.microsoft.com/office/drawing/2016/SVG/main" r:embed="rId39"/>
              </a:ext>
            </a:extLst>
          </a:blip>
          <a:stretch>
            <a:fillRect/>
          </a:stretch>
        </p:blipFill>
        <p:spPr>
          <a:xfrm>
            <a:off x="1059129" y="4735126"/>
            <a:ext cx="457200" cy="457200"/>
          </a:xfrm>
          <a:prstGeom prst="rect">
            <a:avLst/>
          </a:prstGeom>
        </p:spPr>
      </p:pic>
      <p:sp>
        <p:nvSpPr>
          <p:cNvPr id="15"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548976" y="515728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Device </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6"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1860833" y="405454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GreenGrass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52">
            <a:extLst>
              <a:ext uri="{96DAC541-7B7A-43D3-8B79-37D633B846F1}">
                <asvg:svgBlip xmlns="" xmlns:asvg="http://schemas.microsoft.com/office/drawing/2016/SVG/main" r:embed="rId3"/>
              </a:ext>
            </a:extLst>
          </a:blip>
          <a:srcRect/>
          <a:stretch/>
        </p:blipFill>
        <p:spPr bwMode="auto">
          <a:xfrm>
            <a:off x="2779339" y="3611998"/>
            <a:ext cx="427805" cy="42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53">
            <a:extLst>
              <a:ext uri="{96DAC541-7B7A-43D3-8B79-37D633B846F1}">
                <asvg:svgBlip xmlns="" xmlns:asvg="http://schemas.microsoft.com/office/drawing/2016/SVG/main" r:embed="rId29"/>
              </a:ext>
            </a:extLst>
          </a:blip>
          <a:srcRect/>
          <a:stretch/>
        </p:blipFill>
        <p:spPr bwMode="auto">
          <a:xfrm>
            <a:off x="2784599" y="4983684"/>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2135487" y="5394118"/>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0"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54">
            <a:extLst>
              <a:ext uri="{96DAC541-7B7A-43D3-8B79-37D633B846F1}">
                <asvg:svgBlip xmlns="" xmlns:asvg="http://schemas.microsoft.com/office/drawing/2016/SVG/main" r:embed="rId55"/>
              </a:ext>
            </a:extLst>
          </a:blip>
          <a:srcRect/>
          <a:stretch/>
        </p:blipFill>
        <p:spPr bwMode="auto">
          <a:xfrm>
            <a:off x="4924144" y="1567399"/>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4506492" y="2073577"/>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Core</a:t>
            </a:r>
          </a:p>
        </p:txBody>
      </p:sp>
      <p:pic>
        <p:nvPicPr>
          <p:cNvPr id="22"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56">
            <a:extLst>
              <a:ext uri="{96DAC541-7B7A-43D3-8B79-37D633B846F1}">
                <asvg:svgBlip xmlns="" xmlns:asvg="http://schemas.microsoft.com/office/drawing/2016/SVG/main" r:embed="rId9"/>
              </a:ext>
            </a:extLst>
          </a:blip>
          <a:srcRect/>
          <a:stretch/>
        </p:blipFill>
        <p:spPr bwMode="auto">
          <a:xfrm>
            <a:off x="4924144" y="3804780"/>
            <a:ext cx="427731"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4340667" y="4316365"/>
            <a:ext cx="15946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Analytics</a:t>
            </a:r>
          </a:p>
        </p:txBody>
      </p:sp>
      <p:pic>
        <p:nvPicPr>
          <p:cNvPr id="24"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53">
            <a:extLst>
              <a:ext uri="{96DAC541-7B7A-43D3-8B79-37D633B846F1}">
                <asvg:svgBlip xmlns="" xmlns:asvg="http://schemas.microsoft.com/office/drawing/2016/SVG/main" r:embed="rId29"/>
              </a:ext>
            </a:extLst>
          </a:blip>
          <a:srcRect/>
          <a:stretch/>
        </p:blipFill>
        <p:spPr bwMode="auto">
          <a:xfrm>
            <a:off x="4935336" y="4976834"/>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4282859" y="5488419"/>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57">
            <a:extLst>
              <a:ext uri="{96DAC541-7B7A-43D3-8B79-37D633B846F1}">
                <asvg:svgBlip xmlns="" xmlns:asvg="http://schemas.microsoft.com/office/drawing/2016/SVG/main" r:embed="rId17"/>
              </a:ext>
            </a:extLst>
          </a:blip>
          <a:srcRect/>
          <a:stretch/>
        </p:blipFill>
        <p:spPr bwMode="auto">
          <a:xfrm>
            <a:off x="6378848" y="2602539"/>
            <a:ext cx="440498" cy="44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6030409" y="3102199"/>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Events</a:t>
            </a:r>
          </a:p>
        </p:txBody>
      </p:sp>
      <p:pic>
        <p:nvPicPr>
          <p:cNvPr id="28"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58">
            <a:extLst>
              <a:ext uri="{96DAC541-7B7A-43D3-8B79-37D633B846F1}">
                <asvg:svgBlip xmlns="" xmlns:asvg="http://schemas.microsoft.com/office/drawing/2016/SVG/main" r:embed="rId59"/>
              </a:ext>
            </a:extLst>
          </a:blip>
          <a:srcRect/>
          <a:stretch/>
        </p:blipFill>
        <p:spPr bwMode="auto">
          <a:xfrm>
            <a:off x="7846191" y="2610461"/>
            <a:ext cx="424654" cy="42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2199" y="3102199"/>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SNS</a:t>
            </a:r>
          </a:p>
        </p:txBody>
      </p:sp>
      <p:pic>
        <p:nvPicPr>
          <p:cNvPr id="9" name="Picture 8"/>
          <p:cNvPicPr>
            <a:picLocks noChangeAspect="1"/>
          </p:cNvPicPr>
          <p:nvPr/>
        </p:nvPicPr>
        <p:blipFill>
          <a:blip r:embed="rId60"/>
          <a:stretch>
            <a:fillRect/>
          </a:stretch>
        </p:blipFill>
        <p:spPr>
          <a:xfrm>
            <a:off x="9561168" y="4310840"/>
            <a:ext cx="1714500" cy="1415993"/>
          </a:xfrm>
          <a:prstGeom prst="rect">
            <a:avLst/>
          </a:prstGeom>
        </p:spPr>
      </p:pic>
      <p:pic>
        <p:nvPicPr>
          <p:cNvPr id="10" name="Picture 9"/>
          <p:cNvPicPr>
            <a:picLocks noChangeAspect="1"/>
          </p:cNvPicPr>
          <p:nvPr/>
        </p:nvPicPr>
        <p:blipFill>
          <a:blip r:embed="rId61"/>
          <a:stretch>
            <a:fillRect/>
          </a:stretch>
        </p:blipFill>
        <p:spPr>
          <a:xfrm flipH="1">
            <a:off x="10185393" y="2231570"/>
            <a:ext cx="308575" cy="619754"/>
          </a:xfrm>
          <a:prstGeom prst="rect">
            <a:avLst/>
          </a:prstGeom>
        </p:spPr>
      </p:pic>
      <p:pic>
        <p:nvPicPr>
          <p:cNvPr id="36"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62">
            <a:extLst>
              <a:ext uri="{96DAC541-7B7A-43D3-8B79-37D633B846F1}">
                <asvg:svgBlip xmlns="" xmlns:asvg="http://schemas.microsoft.com/office/drawing/2016/SVG/main" r:embed="rId63"/>
              </a:ext>
            </a:extLst>
          </a:blip>
          <a:srcRect/>
          <a:stretch/>
        </p:blipFill>
        <p:spPr bwMode="auto">
          <a:xfrm>
            <a:off x="6385389" y="1567399"/>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5963039" y="2066093"/>
            <a:ext cx="1265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Device Defender</a:t>
            </a: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1"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64">
            <a:extLst>
              <a:ext uri="{96DAC541-7B7A-43D3-8B79-37D633B846F1}">
                <asvg:svgBlip xmlns="" xmlns:asvg="http://schemas.microsoft.com/office/drawing/2016/SVG/main" r:embed="rId65"/>
              </a:ext>
            </a:extLst>
          </a:blip>
          <a:srcRect/>
          <a:stretch/>
        </p:blipFill>
        <p:spPr bwMode="auto">
          <a:xfrm>
            <a:off x="6397843" y="3804780"/>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5771533" y="4316364"/>
            <a:ext cx="15946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66">
            <a:extLst>
              <a:ext uri="{96DAC541-7B7A-43D3-8B79-37D633B846F1}">
                <asvg:svgBlip xmlns="" xmlns:asvg="http://schemas.microsoft.com/office/drawing/2016/SVG/main" r:embed="rId13"/>
              </a:ext>
            </a:extLst>
          </a:blip>
          <a:srcRect/>
          <a:stretch/>
        </p:blipFill>
        <p:spPr bwMode="auto">
          <a:xfrm>
            <a:off x="6397843" y="4972459"/>
            <a:ext cx="415110" cy="41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5713723" y="5488419"/>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5"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7">
            <a:extLst>
              <a:ext uri="{96DAC541-7B7A-43D3-8B79-37D633B846F1}">
                <asvg:svgBlip xmlns="" xmlns:asvg="http://schemas.microsoft.com/office/drawing/2016/SVG/main" r:embed="rId7"/>
              </a:ext>
            </a:extLst>
          </a:blip>
          <a:srcRect/>
          <a:stretch/>
        </p:blipFill>
        <p:spPr bwMode="auto">
          <a:xfrm>
            <a:off x="7854732" y="4474347"/>
            <a:ext cx="432576" cy="43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54">
            <a:extLst>
              <a:ext uri="{96DAC541-7B7A-43D3-8B79-37D633B846F1}">
                <asvg:svgBlip xmlns="" xmlns:asvg="http://schemas.microsoft.com/office/drawing/2016/SVG/main" r:embed="rId55"/>
              </a:ext>
            </a:extLst>
          </a:blip>
          <a:srcRect/>
          <a:stretch/>
        </p:blipFill>
        <p:spPr bwMode="auto">
          <a:xfrm>
            <a:off x="7843322" y="3550062"/>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5306" y="4924297"/>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48"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68">
            <a:extLst>
              <a:ext uri="{96DAC541-7B7A-43D3-8B79-37D633B846F1}">
                <asvg:svgBlip xmlns="" xmlns:asvg="http://schemas.microsoft.com/office/drawing/2016/SVG/main" r:embed="rId12"/>
              </a:ext>
            </a:extLst>
          </a:blip>
          <a:srcRect/>
          <a:stretch/>
        </p:blipFill>
        <p:spPr bwMode="auto">
          <a:xfrm>
            <a:off x="7843322" y="5477961"/>
            <a:ext cx="430392" cy="43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69">
            <a:extLst>
              <a:ext uri="{96DAC541-7B7A-43D3-8B79-37D633B846F1}">
                <asvg:svgBlip xmlns="" xmlns:asvg="http://schemas.microsoft.com/office/drawing/2016/SVG/main" r:embed="rId20"/>
              </a:ext>
            </a:extLst>
          </a:blip>
          <a:srcRect/>
          <a:stretch/>
        </p:blipFill>
        <p:spPr bwMode="auto">
          <a:xfrm>
            <a:off x="6398243" y="650457"/>
            <a:ext cx="423865" cy="42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70">
            <a:extLst>
              <a:ext uri="{96DAC541-7B7A-43D3-8B79-37D633B846F1}">
                <asvg:svgBlip xmlns="" xmlns:asvg="http://schemas.microsoft.com/office/drawing/2016/SVG/main" r:embed="rId71"/>
              </a:ext>
            </a:extLst>
          </a:blip>
          <a:srcRect/>
          <a:stretch/>
        </p:blipFill>
        <p:spPr bwMode="auto">
          <a:xfrm>
            <a:off x="7843322" y="650835"/>
            <a:ext cx="423866" cy="42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5935348" y="1095970"/>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Kinesis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2"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7443443" y="1123766"/>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S3</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3" name="Rounded Rectangle 12"/>
          <p:cNvSpPr/>
          <p:nvPr/>
        </p:nvSpPr>
        <p:spPr>
          <a:xfrm>
            <a:off x="544684" y="1572913"/>
            <a:ext cx="3329441" cy="4463733"/>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2253670" y="3379198"/>
            <a:ext cx="1461480" cy="2456522"/>
          </a:xfrm>
          <a:prstGeom prst="roundRect">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4202889" y="370672"/>
            <a:ext cx="4803259" cy="5983500"/>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2190494" y="1885044"/>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cxnSp>
        <p:nvCxnSpPr>
          <p:cNvPr id="63" name="Straight Arrow Connector 62" descr="Right pointing horizontal arrow.">
            <a:extLst>
              <a:ext uri="{FF2B5EF4-FFF2-40B4-BE49-F238E27FC236}">
                <a16:creationId xmlns:a16="http://schemas.microsoft.com/office/drawing/2014/main" id="{5ADF519F-6AFB-4313-9DBA-4ACD9B2CC54B}"/>
              </a:ext>
            </a:extLst>
          </p:cNvPr>
          <p:cNvCxnSpPr>
            <a:cxnSpLocks/>
            <a:stCxn id="20" idx="3"/>
            <a:endCxn id="36" idx="1"/>
          </p:cNvCxnSpPr>
          <p:nvPr/>
        </p:nvCxnSpPr>
        <p:spPr>
          <a:xfrm>
            <a:off x="5353882" y="1782268"/>
            <a:ext cx="1031507"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5351875" y="865647"/>
            <a:ext cx="1041460" cy="795433"/>
          </a:xfrm>
          <a:prstGeom prst="bentConnector3">
            <a:avLst>
              <a:gd name="adj1" fmla="val 59512"/>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pointing horizontal arrow.">
            <a:extLst>
              <a:ext uri="{FF2B5EF4-FFF2-40B4-BE49-F238E27FC236}">
                <a16:creationId xmlns:a16="http://schemas.microsoft.com/office/drawing/2014/main" id="{5ADF519F-6AFB-4313-9DBA-4ACD9B2CC54B}"/>
              </a:ext>
            </a:extLst>
          </p:cNvPr>
          <p:cNvCxnSpPr>
            <a:cxnSpLocks/>
            <a:endCxn id="50" idx="1"/>
          </p:cNvCxnSpPr>
          <p:nvPr/>
        </p:nvCxnSpPr>
        <p:spPr>
          <a:xfrm>
            <a:off x="6850236" y="862389"/>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Elbow Connector 22" descr="Elbow horizontal arrow pointing right (1).">
            <a:extLst>
              <a:ext uri="{FF2B5EF4-FFF2-40B4-BE49-F238E27FC236}">
                <a16:creationId xmlns:a16="http://schemas.microsoft.com/office/drawing/2014/main" id="{A01BFE80-24FC-440F-80C6-2BDAABB33477}"/>
              </a:ext>
            </a:extLst>
          </p:cNvPr>
          <p:cNvCxnSpPr>
            <a:cxnSpLocks/>
            <a:endCxn id="26" idx="1"/>
          </p:cNvCxnSpPr>
          <p:nvPr/>
        </p:nvCxnSpPr>
        <p:spPr>
          <a:xfrm>
            <a:off x="5330142" y="1902985"/>
            <a:ext cx="1048706" cy="919803"/>
          </a:xfrm>
          <a:prstGeom prst="bentConnector3">
            <a:avLst>
              <a:gd name="adj1" fmla="val 60899"/>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6839558" y="2739900"/>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674740" y="3953968"/>
            <a:ext cx="57893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1"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236164" y="367562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OPC UA</a:t>
            </a:r>
          </a:p>
        </p:txBody>
      </p:sp>
      <p:cxnSp>
        <p:nvCxnSpPr>
          <p:cNvPr id="82" name="Straight Arrow Connector 81"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545809" y="4959827"/>
            <a:ext cx="67967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146726" y="4671127"/>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cxnSp>
        <p:nvCxnSpPr>
          <p:cNvPr id="86" name="Elbow Connector 25" descr="Elbow horizontal arrow pointing right (2).">
            <a:extLst>
              <a:ext uri="{FF2B5EF4-FFF2-40B4-BE49-F238E27FC236}">
                <a16:creationId xmlns:a16="http://schemas.microsoft.com/office/drawing/2014/main" id="{9161E926-A5F0-44D2-A4DA-FA5A74855941}"/>
              </a:ext>
            </a:extLst>
          </p:cNvPr>
          <p:cNvCxnSpPr>
            <a:cxnSpLocks/>
            <a:endCxn id="20" idx="1"/>
          </p:cNvCxnSpPr>
          <p:nvPr/>
        </p:nvCxnSpPr>
        <p:spPr>
          <a:xfrm flipV="1">
            <a:off x="1571364" y="1782268"/>
            <a:ext cx="3352780" cy="383915"/>
          </a:xfrm>
          <a:prstGeom prst="bentConnector3">
            <a:avLst>
              <a:gd name="adj1" fmla="val 85227"/>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descr="Right pointing horizontal arrow.">
            <a:extLst>
              <a:ext uri="{FF2B5EF4-FFF2-40B4-BE49-F238E27FC236}">
                <a16:creationId xmlns:a16="http://schemas.microsoft.com/office/drawing/2014/main" id="{5ADF519F-6AFB-4313-9DBA-4ACD9B2CC54B}"/>
              </a:ext>
            </a:extLst>
          </p:cNvPr>
          <p:cNvCxnSpPr>
            <a:cxnSpLocks/>
            <a:stCxn id="18" idx="3"/>
            <a:endCxn id="24" idx="1"/>
          </p:cNvCxnSpPr>
          <p:nvPr/>
        </p:nvCxnSpPr>
        <p:spPr>
          <a:xfrm flipV="1">
            <a:off x="3201883" y="5185476"/>
            <a:ext cx="1733453" cy="685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descr="Right pointing horizontal arrow.">
            <a:extLst>
              <a:ext uri="{FF2B5EF4-FFF2-40B4-BE49-F238E27FC236}">
                <a16:creationId xmlns:a16="http://schemas.microsoft.com/office/drawing/2014/main" id="{5ADF519F-6AFB-4313-9DBA-4ACD9B2CC54B}"/>
              </a:ext>
            </a:extLst>
          </p:cNvPr>
          <p:cNvCxnSpPr>
            <a:cxnSpLocks/>
            <a:stCxn id="21" idx="2"/>
            <a:endCxn id="22" idx="0"/>
          </p:cNvCxnSpPr>
          <p:nvPr/>
        </p:nvCxnSpPr>
        <p:spPr>
          <a:xfrm flipH="1">
            <a:off x="5138010" y="2350576"/>
            <a:ext cx="1003" cy="1454204"/>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5346280" y="4030131"/>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Elbow Connector 28" descr="Elbow horizontal arrow pointing left (1).">
            <a:extLst>
              <a:ext uri="{FF2B5EF4-FFF2-40B4-BE49-F238E27FC236}">
                <a16:creationId xmlns:a16="http://schemas.microsoft.com/office/drawing/2014/main" id="{951313FD-C50B-4D5A-A356-BED3FCCB3E8B}"/>
              </a:ext>
            </a:extLst>
          </p:cNvPr>
          <p:cNvCxnSpPr>
            <a:cxnSpLocks/>
            <a:endCxn id="46" idx="1"/>
          </p:cNvCxnSpPr>
          <p:nvPr/>
        </p:nvCxnSpPr>
        <p:spPr>
          <a:xfrm>
            <a:off x="6828613" y="2949054"/>
            <a:ext cx="1014709" cy="815877"/>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1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64701" y="3965024"/>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Core</a:t>
            </a:r>
          </a:p>
        </p:txBody>
      </p:sp>
      <p:sp>
        <p:nvSpPr>
          <p:cNvPr id="119"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7767" y="5933936"/>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DynamoDB</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20"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8273714" y="3840372"/>
            <a:ext cx="1583947" cy="937657"/>
          </a:xfrm>
          <a:prstGeom prst="bentConnector3">
            <a:avLst>
              <a:gd name="adj1" fmla="val 73092"/>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5"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8294223" y="2601300"/>
            <a:ext cx="1839337" cy="1047745"/>
          </a:xfrm>
          <a:prstGeom prst="bentConnector3">
            <a:avLst>
              <a:gd name="adj1" fmla="val 61299"/>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9281127" y="3606209"/>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sp>
        <p:nvSpPr>
          <p:cNvPr id="64"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9561168" y="122056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5" name="Graphic 55">
            <a:extLst>
              <a:ext uri="{FF2B5EF4-FFF2-40B4-BE49-F238E27FC236}">
                <a16:creationId xmlns:a16="http://schemas.microsoft.com/office/drawing/2014/main" id="{8AB2D835-9413-49FA-ACE8-763B2FFE233A}"/>
              </a:ext>
            </a:extLst>
          </p:cNvPr>
          <p:cNvPicPr>
            <a:picLocks noChangeAspect="1"/>
          </p:cNvPicPr>
          <p:nvPr/>
        </p:nvPicPr>
        <p:blipFill>
          <a:blip r:embed="rId72">
            <a:extLst>
              <a:ext uri="{96DAC541-7B7A-43D3-8B79-37D633B846F1}">
                <asvg:svgBlip xmlns="" xmlns:asvg="http://schemas.microsoft.com/office/drawing/2016/SVG/main" r:embed="rId15"/>
              </a:ext>
            </a:extLst>
          </a:blip>
          <a:srcRect/>
          <a:stretch/>
        </p:blipFill>
        <p:spPr>
          <a:xfrm>
            <a:off x="5028498" y="365125"/>
            <a:ext cx="381000" cy="381000"/>
          </a:xfrm>
          <a:prstGeom prst="rect">
            <a:avLst/>
          </a:prstGeom>
        </p:spPr>
      </p:pic>
      <p:sp>
        <p:nvSpPr>
          <p:cNvPr id="6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590076" y="130116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Industrial </a:t>
            </a:r>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8" name="Rounded Rectangle 67"/>
          <p:cNvSpPr/>
          <p:nvPr/>
        </p:nvSpPr>
        <p:spPr>
          <a:xfrm>
            <a:off x="9187764" y="1550390"/>
            <a:ext cx="2375239" cy="4463733"/>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782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title"/>
          </p:nvPr>
        </p:nvSpPr>
        <p:spPr/>
        <p:txBody>
          <a:bodyPr/>
          <a:lstStyle/>
          <a:p>
            <a:r>
              <a:rPr lang="en-US" altLang="en-US" dirty="0"/>
              <a:t>Internet of</a:t>
            </a:r>
            <a:br>
              <a:rPr lang="en-US" altLang="en-US" dirty="0"/>
            </a:br>
            <a:r>
              <a:rPr lang="en-US" altLang="en-US" dirty="0"/>
              <a:t>Things</a:t>
            </a:r>
          </a:p>
        </p:txBody>
      </p:sp>
      <p:pic>
        <p:nvPicPr>
          <p:cNvPr id="11"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2">
            <a:extLst>
              <a:ext uri="{96DAC541-7B7A-43D3-8B79-37D633B846F1}">
                <asvg:svgBlip xmlns="" xmlns:asvg="http://schemas.microsoft.com/office/drawing/2016/SVG/main" r:embed="rId53"/>
              </a:ext>
            </a:extLst>
          </a:blip>
          <a:stretch>
            <a:fillRect/>
          </a:stretch>
        </p:blipFill>
        <p:spPr>
          <a:xfrm>
            <a:off x="5010657" y="3080244"/>
            <a:ext cx="457200" cy="457200"/>
          </a:xfrm>
          <a:prstGeom prst="rect">
            <a:avLst/>
          </a:prstGeom>
        </p:spPr>
      </p:pic>
      <p:sp>
        <p:nvSpPr>
          <p:cNvPr id="12"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480535" y="35245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4">
            <a:extLst>
              <a:ext uri="{96DAC541-7B7A-43D3-8B79-37D633B846F1}">
                <asvg:svgBlip xmlns="" xmlns:asvg="http://schemas.microsoft.com/office/drawing/2016/SVG/main" r:embed="rId51"/>
              </a:ext>
            </a:extLst>
          </a:blip>
          <a:stretch>
            <a:fillRect/>
          </a:stretch>
        </p:blipFill>
        <p:spPr>
          <a:xfrm>
            <a:off x="3076470" y="2357015"/>
            <a:ext cx="457200" cy="457200"/>
          </a:xfrm>
          <a:prstGeom prst="rect">
            <a:avLst/>
          </a:prstGeom>
        </p:spPr>
      </p:pic>
      <p:sp>
        <p:nvSpPr>
          <p:cNvPr id="14"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49420" y="292284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5"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 xmlns:asvg="http://schemas.microsoft.com/office/drawing/2016/SVG/main" r:embed="rId25"/>
              </a:ext>
            </a:extLst>
          </a:blip>
          <a:stretch>
            <a:fillRect/>
          </a:stretch>
        </p:blipFill>
        <p:spPr>
          <a:xfrm>
            <a:off x="1332380" y="2249317"/>
            <a:ext cx="457200" cy="457200"/>
          </a:xfrm>
          <a:prstGeom prst="rect">
            <a:avLst/>
          </a:prstGeom>
        </p:spPr>
      </p:pic>
      <p:sp>
        <p:nvSpPr>
          <p:cNvPr id="16"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747386" y="1835838"/>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sensor</a:t>
            </a:r>
          </a:p>
        </p:txBody>
      </p:sp>
      <p:pic>
        <p:nvPicPr>
          <p:cNvPr id="17"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 xmlns:asvg="http://schemas.microsoft.com/office/drawing/2016/SVG/main" r:embed="rId25"/>
              </a:ext>
            </a:extLst>
          </a:blip>
          <a:stretch>
            <a:fillRect/>
          </a:stretch>
        </p:blipFill>
        <p:spPr>
          <a:xfrm>
            <a:off x="1330158" y="2832740"/>
            <a:ext cx="457200" cy="457200"/>
          </a:xfrm>
          <a:prstGeom prst="rect">
            <a:avLst/>
          </a:prstGeom>
        </p:spPr>
      </p:pic>
      <p:pic>
        <p:nvPicPr>
          <p:cNvPr id="18"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 xmlns:asvg="http://schemas.microsoft.com/office/drawing/2016/SVG/main" r:embed="rId25"/>
              </a:ext>
            </a:extLst>
          </a:blip>
          <a:stretch>
            <a:fillRect/>
          </a:stretch>
        </p:blipFill>
        <p:spPr>
          <a:xfrm>
            <a:off x="1330158" y="3444951"/>
            <a:ext cx="457200" cy="457200"/>
          </a:xfrm>
          <a:prstGeom prst="rect">
            <a:avLst/>
          </a:prstGeom>
        </p:spPr>
      </p:pic>
      <p:pic>
        <p:nvPicPr>
          <p:cNvPr id="19"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56">
            <a:extLst>
              <a:ext uri="{96DAC541-7B7A-43D3-8B79-37D633B846F1}">
                <asvg:svgBlip xmlns="" xmlns:asvg="http://schemas.microsoft.com/office/drawing/2016/SVG/main" r:embed="rId5"/>
              </a:ext>
            </a:extLst>
          </a:blip>
          <a:stretch>
            <a:fillRect/>
          </a:stretch>
        </p:blipFill>
        <p:spPr>
          <a:xfrm>
            <a:off x="1330158" y="4630347"/>
            <a:ext cx="457200" cy="457200"/>
          </a:xfrm>
          <a:prstGeom prst="rect">
            <a:avLst/>
          </a:prstGeom>
        </p:spPr>
      </p:pic>
      <p:sp>
        <p:nvSpPr>
          <p:cNvPr id="20"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803108" y="428163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actuator</a:t>
            </a:r>
          </a:p>
        </p:txBody>
      </p:sp>
      <p:pic>
        <p:nvPicPr>
          <p:cNvPr id="21"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56">
            <a:extLst>
              <a:ext uri="{96DAC541-7B7A-43D3-8B79-37D633B846F1}">
                <asvg:svgBlip xmlns="" xmlns:asvg="http://schemas.microsoft.com/office/drawing/2016/SVG/main" r:embed="rId5"/>
              </a:ext>
            </a:extLst>
          </a:blip>
          <a:stretch>
            <a:fillRect/>
          </a:stretch>
        </p:blipFill>
        <p:spPr>
          <a:xfrm>
            <a:off x="1330158" y="5267748"/>
            <a:ext cx="457200" cy="457200"/>
          </a:xfrm>
          <a:prstGeom prst="rect">
            <a:avLst/>
          </a:prstGeom>
        </p:spPr>
      </p:pic>
      <p:sp>
        <p:nvSpPr>
          <p:cNvPr id="24" name="Rounded Rectangle 23"/>
          <p:cNvSpPr/>
          <p:nvPr/>
        </p:nvSpPr>
        <p:spPr>
          <a:xfrm>
            <a:off x="1020056" y="1538155"/>
            <a:ext cx="1109549"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5"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4">
            <a:extLst>
              <a:ext uri="{96DAC541-7B7A-43D3-8B79-37D633B846F1}">
                <asvg:svgBlip xmlns="" xmlns:asvg="http://schemas.microsoft.com/office/drawing/2016/SVG/main" r:embed="rId51"/>
              </a:ext>
            </a:extLst>
          </a:blip>
          <a:stretch>
            <a:fillRect/>
          </a:stretch>
        </p:blipFill>
        <p:spPr>
          <a:xfrm>
            <a:off x="3076470" y="3901845"/>
            <a:ext cx="457200" cy="457200"/>
          </a:xfrm>
          <a:prstGeom prst="rect">
            <a:avLst/>
          </a:prstGeom>
        </p:spPr>
      </p:pic>
      <p:sp>
        <p:nvSpPr>
          <p:cNvPr id="26"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64660" y="4558632"/>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27"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57">
            <a:extLst>
              <a:ext uri="{96DAC541-7B7A-43D3-8B79-37D633B846F1}">
                <asvg:svgBlip xmlns="" xmlns:asvg="http://schemas.microsoft.com/office/drawing/2016/SVG/main" r:embed="rId19"/>
              </a:ext>
            </a:extLst>
          </a:blip>
          <a:stretch>
            <a:fillRect/>
          </a:stretch>
        </p:blipFill>
        <p:spPr>
          <a:xfrm>
            <a:off x="6221163" y="2194214"/>
            <a:ext cx="457200" cy="457200"/>
          </a:xfrm>
          <a:prstGeom prst="rect">
            <a:avLst/>
          </a:prstGeom>
        </p:spPr>
      </p:pic>
      <p:sp>
        <p:nvSpPr>
          <p:cNvPr id="28"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688843" y="2698944"/>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29"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58">
            <a:extLst>
              <a:ext uri="{96DAC541-7B7A-43D3-8B79-37D633B846F1}">
                <asvg:svgBlip xmlns="" xmlns:asvg="http://schemas.microsoft.com/office/drawing/2016/SVG/main" r:embed="rId7"/>
              </a:ext>
            </a:extLst>
          </a:blip>
          <a:stretch>
            <a:fillRect/>
          </a:stretch>
        </p:blipFill>
        <p:spPr>
          <a:xfrm>
            <a:off x="6215893" y="3308844"/>
            <a:ext cx="457200" cy="457200"/>
          </a:xfrm>
          <a:prstGeom prst="rect">
            <a:avLst/>
          </a:prstGeom>
        </p:spPr>
      </p:pic>
      <p:sp>
        <p:nvSpPr>
          <p:cNvPr id="30"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688843" y="3932352"/>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certificate</a:t>
            </a:r>
          </a:p>
        </p:txBody>
      </p:sp>
      <p:pic>
        <p:nvPicPr>
          <p:cNvPr id="31"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59">
            <a:extLst>
              <a:ext uri="{96DAC541-7B7A-43D3-8B79-37D633B846F1}">
                <asvg:svgBlip xmlns="" xmlns:asvg="http://schemas.microsoft.com/office/drawing/2016/SVG/main" r:embed="rId23"/>
              </a:ext>
            </a:extLst>
          </a:blip>
          <a:srcRect/>
          <a:stretch/>
        </p:blipFill>
        <p:spPr bwMode="auto">
          <a:xfrm>
            <a:off x="6215893" y="44736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5706305" y="518934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33" name="Rounded Rectangle 32"/>
          <p:cNvSpPr/>
          <p:nvPr/>
        </p:nvSpPr>
        <p:spPr>
          <a:xfrm>
            <a:off x="2615097" y="1538155"/>
            <a:ext cx="1423504"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4" name="Rounded Rectangle 33"/>
          <p:cNvSpPr/>
          <p:nvPr/>
        </p:nvSpPr>
        <p:spPr>
          <a:xfrm>
            <a:off x="4326212" y="1538154"/>
            <a:ext cx="2997301"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5" name="Rectangle 34"/>
          <p:cNvSpPr/>
          <p:nvPr/>
        </p:nvSpPr>
        <p:spPr>
          <a:xfrm>
            <a:off x="7668532" y="1824882"/>
            <a:ext cx="3754233" cy="369332"/>
          </a:xfrm>
          <a:prstGeom prst="rect">
            <a:avLst/>
          </a:prstGeom>
        </p:spPr>
        <p:txBody>
          <a:bodyPr wrap="none">
            <a:spAutoFit/>
          </a:bodyPr>
          <a:lstStyle/>
          <a:p>
            <a:r>
              <a:rPr lang="en-US" b="0" i="0" dirty="0" smtClean="0">
                <a:solidFill>
                  <a:srgbClr val="FFC000"/>
                </a:solidFill>
                <a:effectLst/>
                <a:latin typeface="AmazonEmberBold"/>
              </a:rPr>
              <a:t>443, 8883 – What’s the difference?</a:t>
            </a:r>
            <a:endParaRPr lang="en-US" b="1" i="0" dirty="0">
              <a:solidFill>
                <a:srgbClr val="FFC000"/>
              </a:solidFill>
              <a:effectLst/>
              <a:latin typeface="AmazonEmber"/>
            </a:endParaRPr>
          </a:p>
        </p:txBody>
      </p:sp>
      <p:sp>
        <p:nvSpPr>
          <p:cNvPr id="36" name="Rectangle 35"/>
          <p:cNvSpPr/>
          <p:nvPr/>
        </p:nvSpPr>
        <p:spPr>
          <a:xfrm>
            <a:off x="7698124" y="2340709"/>
            <a:ext cx="3695051" cy="2031325"/>
          </a:xfrm>
          <a:prstGeom prst="rect">
            <a:avLst/>
          </a:prstGeom>
        </p:spPr>
        <p:txBody>
          <a:bodyPr wrap="square">
            <a:spAutoFit/>
          </a:bodyPr>
          <a:lstStyle/>
          <a:p>
            <a:r>
              <a:rPr lang="en-US" b="0" i="0" dirty="0" smtClean="0">
                <a:solidFill>
                  <a:schemeClr val="bg1"/>
                </a:solidFill>
                <a:effectLst/>
                <a:latin typeface="AmazonEmberBold"/>
              </a:rPr>
              <a:t>ALPN – One port to rule them all</a:t>
            </a:r>
            <a:endParaRPr lang="en-US" b="1" i="0" dirty="0" smtClean="0">
              <a:solidFill>
                <a:schemeClr val="bg1"/>
              </a:solidFill>
              <a:effectLst/>
              <a:latin typeface="AmazonEmber"/>
            </a:endParaRPr>
          </a:p>
          <a:p>
            <a:r>
              <a:rPr lang="en-US" b="0" i="0" dirty="0" smtClean="0">
                <a:solidFill>
                  <a:schemeClr val="bg1"/>
                </a:solidFill>
                <a:effectLst/>
                <a:latin typeface="AmazonEmber"/>
              </a:rPr>
              <a:t>Application Layer Protocol Negotiation (ALPN) is an extension to TLS defined by </a:t>
            </a:r>
            <a:r>
              <a:rPr lang="en-US" b="0" i="0" u="sng" dirty="0" smtClean="0">
                <a:solidFill>
                  <a:schemeClr val="bg1"/>
                </a:solidFill>
                <a:effectLst/>
                <a:latin typeface="AmazonEmber"/>
                <a:hlinkClick r:id="rId60"/>
              </a:rPr>
              <a:t>RFC 7301</a:t>
            </a:r>
            <a:r>
              <a:rPr lang="en-US" b="0" i="0" dirty="0" smtClean="0">
                <a:solidFill>
                  <a:schemeClr val="bg1"/>
                </a:solidFill>
                <a:effectLst/>
                <a:latin typeface="AmazonEmber"/>
              </a:rPr>
              <a:t> that is supported by many of the most common TLS implementations.</a:t>
            </a:r>
            <a:endParaRPr lang="en-US" b="0" i="0" dirty="0">
              <a:solidFill>
                <a:schemeClr val="bg1"/>
              </a:solidFill>
              <a:effectLst/>
              <a:latin typeface="AmazonEmber"/>
            </a:endParaRPr>
          </a:p>
        </p:txBody>
      </p:sp>
    </p:spTree>
    <p:extLst>
      <p:ext uri="{BB962C8B-B14F-4D97-AF65-F5344CB8AC3E}">
        <p14:creationId xmlns:p14="http://schemas.microsoft.com/office/powerpoint/2010/main" val="314202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Oval 8"/>
          <p:cNvSpPr/>
          <p:nvPr/>
        </p:nvSpPr>
        <p:spPr>
          <a:xfrm>
            <a:off x="1765531" y="1861677"/>
            <a:ext cx="1737360" cy="1542090"/>
          </a:xfrm>
          <a:prstGeom prst="ellipse">
            <a:avLst/>
          </a:prstGeom>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2148885" y="2145277"/>
            <a:ext cx="970650" cy="974889"/>
          </a:xfrm>
          <a:prstGeom prst="rect">
            <a:avLst/>
          </a:prstGeom>
        </p:spPr>
      </p:pic>
      <p:sp>
        <p:nvSpPr>
          <p:cNvPr id="11" name="Rectangle 10"/>
          <p:cNvSpPr/>
          <p:nvPr/>
        </p:nvSpPr>
        <p:spPr>
          <a:xfrm>
            <a:off x="1275029" y="3797467"/>
            <a:ext cx="2763571" cy="430887"/>
          </a:xfrm>
          <a:prstGeom prst="rect">
            <a:avLst/>
          </a:prstGeom>
        </p:spPr>
        <p:txBody>
          <a:bodyPr wrap="square">
            <a:spAutoFit/>
          </a:bodyPr>
          <a:lstStyle/>
          <a:p>
            <a:pPr algn="ctr"/>
            <a:r>
              <a:rPr lang="en-US" sz="1100" b="1" dirty="0">
                <a:solidFill>
                  <a:srgbClr val="FFC000"/>
                </a:solidFill>
                <a:latin typeface="Open Sans" panose="020B0606030504020204" pitchFamily="34" charset="0"/>
              </a:rPr>
              <a:t>Pre-provisioned secure </a:t>
            </a:r>
            <a:endParaRPr lang="en-US" sz="1100" b="1" dirty="0" smtClean="0">
              <a:solidFill>
                <a:srgbClr val="FFC000"/>
              </a:solidFill>
              <a:latin typeface="Open Sans" panose="020B0606030504020204" pitchFamily="34" charset="0"/>
            </a:endParaRPr>
          </a:p>
          <a:p>
            <a:pPr algn="ctr"/>
            <a:r>
              <a:rPr lang="en-US" sz="1100" b="1" dirty="0" smtClean="0">
                <a:solidFill>
                  <a:srgbClr val="FFC000"/>
                </a:solidFill>
                <a:latin typeface="Open Sans" panose="020B0606030504020204" pitchFamily="34" charset="0"/>
              </a:rPr>
              <a:t>element </a:t>
            </a:r>
            <a:r>
              <a:rPr lang="en-US" sz="1100" b="1" dirty="0">
                <a:solidFill>
                  <a:srgbClr val="FFC000"/>
                </a:solidFill>
                <a:latin typeface="Open Sans" panose="020B0606030504020204" pitchFamily="34" charset="0"/>
              </a:rPr>
              <a:t>for TLS system</a:t>
            </a:r>
          </a:p>
        </p:txBody>
      </p:sp>
      <p:pic>
        <p:nvPicPr>
          <p:cNvPr id="2050" name="Picture 2" descr="Device Main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1954" y="1821563"/>
            <a:ext cx="2076458" cy="20764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078397" y="4097549"/>
            <a:ext cx="2763571" cy="261610"/>
          </a:xfrm>
          <a:prstGeom prst="rect">
            <a:avLst/>
          </a:prstGeom>
        </p:spPr>
        <p:txBody>
          <a:bodyPr wrap="square">
            <a:spAutoFit/>
          </a:bodyPr>
          <a:lstStyle/>
          <a:p>
            <a:pPr algn="ctr"/>
            <a:r>
              <a:rPr lang="en-US" sz="1100" b="1" dirty="0" err="1" smtClean="0">
                <a:solidFill>
                  <a:srgbClr val="FFC000"/>
                </a:solidFill>
                <a:latin typeface="Open Sans" panose="020B0606030504020204" pitchFamily="34" charset="0"/>
              </a:rPr>
              <a:t>Builtin</a:t>
            </a:r>
            <a:r>
              <a:rPr lang="en-US" sz="1100" b="1" dirty="0" smtClean="0">
                <a:solidFill>
                  <a:srgbClr val="FFC000"/>
                </a:solidFill>
                <a:latin typeface="Open Sans" panose="020B0606030504020204" pitchFamily="34" charset="0"/>
              </a:rPr>
              <a:t> secure element</a:t>
            </a:r>
            <a:endParaRPr lang="en-US" sz="1100" b="1" dirty="0">
              <a:solidFill>
                <a:srgbClr val="FFC000"/>
              </a:solidFill>
              <a:latin typeface="Open Sans" panose="020B0606030504020204" pitchFamily="34" charset="0"/>
            </a:endParaRPr>
          </a:p>
        </p:txBody>
      </p:sp>
      <p:pic>
        <p:nvPicPr>
          <p:cNvPr id="12" name="Picture 11"/>
          <p:cNvPicPr>
            <a:picLocks noChangeAspect="1"/>
          </p:cNvPicPr>
          <p:nvPr/>
        </p:nvPicPr>
        <p:blipFill>
          <a:blip r:embed="rId4"/>
          <a:stretch>
            <a:fillRect/>
          </a:stretch>
        </p:blipFill>
        <p:spPr>
          <a:xfrm>
            <a:off x="7419975" y="1594492"/>
            <a:ext cx="3533775" cy="3188739"/>
          </a:xfrm>
          <a:prstGeom prst="rect">
            <a:avLst/>
          </a:prstGeom>
        </p:spPr>
      </p:pic>
      <p:sp>
        <p:nvSpPr>
          <p:cNvPr id="16" name="Rectangle 15"/>
          <p:cNvSpPr/>
          <p:nvPr/>
        </p:nvSpPr>
        <p:spPr>
          <a:xfrm>
            <a:off x="7805076" y="4954998"/>
            <a:ext cx="2763571" cy="261610"/>
          </a:xfrm>
          <a:prstGeom prst="rect">
            <a:avLst/>
          </a:prstGeom>
        </p:spPr>
        <p:txBody>
          <a:bodyPr wrap="square">
            <a:spAutoFit/>
          </a:bodyPr>
          <a:lstStyle/>
          <a:p>
            <a:pPr algn="ctr"/>
            <a:r>
              <a:rPr lang="en-US" sz="1100" b="1" dirty="0" smtClean="0">
                <a:solidFill>
                  <a:srgbClr val="FFC000"/>
                </a:solidFill>
                <a:latin typeface="Open Sans" panose="020B0606030504020204" pitchFamily="34" charset="0"/>
              </a:rPr>
              <a:t>Certificate &amp; Keys - naked</a:t>
            </a:r>
            <a:endParaRPr lang="en-US" sz="1100" b="1" dirty="0">
              <a:solidFill>
                <a:srgbClr val="FFC000"/>
              </a:solidFill>
              <a:latin typeface="Open Sans" panose="020B0606030504020204" pitchFamily="34" charset="0"/>
            </a:endParaRPr>
          </a:p>
        </p:txBody>
      </p:sp>
      <p:sp>
        <p:nvSpPr>
          <p:cNvPr id="15" name="Rectangle 14"/>
          <p:cNvSpPr/>
          <p:nvPr/>
        </p:nvSpPr>
        <p:spPr>
          <a:xfrm>
            <a:off x="3048000" y="3105835"/>
            <a:ext cx="6096000" cy="646331"/>
          </a:xfrm>
          <a:prstGeom prst="rect">
            <a:avLst/>
          </a:prstGeom>
        </p:spPr>
        <p:txBody>
          <a:bodyPr>
            <a:spAutoFit/>
          </a:bodyPr>
          <a:lstStyle/>
          <a:p>
            <a:r>
              <a:rPr lang="en-US" altLang="en-US" dirty="0" smtClean="0"/>
              <a:t>Internet of</a:t>
            </a:r>
            <a:br>
              <a:rPr lang="en-US" altLang="en-US" dirty="0" smtClean="0"/>
            </a:br>
            <a:r>
              <a:rPr lang="en-US" altLang="en-US" dirty="0" smtClean="0"/>
              <a:t>Things</a:t>
            </a:r>
            <a:endParaRPr lang="en-US" dirty="0"/>
          </a:p>
        </p:txBody>
      </p:sp>
      <p:sp>
        <p:nvSpPr>
          <p:cNvPr id="1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365125"/>
            <a:ext cx="11709400" cy="644525"/>
          </a:xfrm>
        </p:spPr>
        <p:txBody>
          <a:bodyPr/>
          <a:lstStyle/>
          <a:p>
            <a:r>
              <a:rPr lang="en-US" altLang="en-US" dirty="0"/>
              <a:t>Internet of</a:t>
            </a:r>
            <a:br>
              <a:rPr lang="en-US" altLang="en-US" dirty="0"/>
            </a:br>
            <a:r>
              <a:rPr lang="en-US" altLang="en-US" dirty="0" smtClean="0"/>
              <a:t>Threads</a:t>
            </a:r>
            <a:endParaRPr lang="en-US" altLang="en-US" dirty="0"/>
          </a:p>
        </p:txBody>
      </p:sp>
    </p:spTree>
    <p:extLst>
      <p:ext uri="{BB962C8B-B14F-4D97-AF65-F5344CB8AC3E}">
        <p14:creationId xmlns:p14="http://schemas.microsoft.com/office/powerpoint/2010/main" val="76642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595336"/>
            <a:ext cx="11709400" cy="644525"/>
          </a:xfrm>
        </p:spPr>
        <p:txBody>
          <a:bodyPr/>
          <a:lstStyle/>
          <a:p>
            <a:r>
              <a:rPr lang="en-US" altLang="en-US" sz="4000" dirty="0" smtClean="0"/>
              <a:t>Instant Startup Company</a:t>
            </a:r>
            <a:endParaRPr lang="en-US" altLang="en-US" sz="4000" dirty="0"/>
          </a:p>
        </p:txBody>
      </p:sp>
      <p:sp>
        <p:nvSpPr>
          <p:cNvPr id="5" name="Rectangle 4"/>
          <p:cNvSpPr/>
          <p:nvPr/>
        </p:nvSpPr>
        <p:spPr>
          <a:xfrm>
            <a:off x="856211" y="2056520"/>
            <a:ext cx="9925396" cy="3416320"/>
          </a:xfrm>
          <a:prstGeom prst="rect">
            <a:avLst/>
          </a:prstGeom>
        </p:spPr>
        <p:txBody>
          <a:bodyPr wrap="square">
            <a:spAutoFit/>
          </a:bodyPr>
          <a:lstStyle/>
          <a:p>
            <a:r>
              <a:rPr lang="en-US" sz="3600" dirty="0" err="1" smtClean="0">
                <a:solidFill>
                  <a:schemeClr val="accent6">
                    <a:lumMod val="75000"/>
                  </a:schemeClr>
                </a:solidFill>
              </a:rPr>
              <a:t>CleanSense</a:t>
            </a:r>
            <a:r>
              <a:rPr lang="en-US" sz="3600" dirty="0" smtClean="0">
                <a:solidFill>
                  <a:schemeClr val="accent6">
                    <a:lumMod val="75000"/>
                  </a:schemeClr>
                </a:solidFill>
              </a:rPr>
              <a:t> is an innovative startup utilizing PIR movement sensors and PM2.5 air quality sensors, integrated with AWS infrastructure, to provide instant and efficient cleaning services by dynamically monitoring and responding to the cleanliness of spaces in real-time.</a:t>
            </a:r>
            <a:endParaRPr lang="en-US" sz="3600" dirty="0">
              <a:solidFill>
                <a:schemeClr val="accent6">
                  <a:lumMod val="75000"/>
                </a:schemeClr>
              </a:solidFill>
            </a:endParaRPr>
          </a:p>
        </p:txBody>
      </p:sp>
    </p:spTree>
    <p:extLst>
      <p:ext uri="{BB962C8B-B14F-4D97-AF65-F5344CB8AC3E}">
        <p14:creationId xmlns:p14="http://schemas.microsoft.com/office/powerpoint/2010/main" val="1697038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083" y="343626"/>
            <a:ext cx="7956597" cy="5945874"/>
          </a:xfrm>
          <a:prstGeom prst="rect">
            <a:avLst/>
          </a:prstGeom>
        </p:spPr>
      </p:pic>
    </p:spTree>
    <p:extLst>
      <p:ext uri="{BB962C8B-B14F-4D97-AF65-F5344CB8AC3E}">
        <p14:creationId xmlns:p14="http://schemas.microsoft.com/office/powerpoint/2010/main" val="263435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122"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711" y="682546"/>
            <a:ext cx="7441432" cy="53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36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1553114"/>
            <a:ext cx="5247368" cy="3957251"/>
          </a:xfrm>
          <a:prstGeom prst="rect">
            <a:avLst/>
          </a:prstGeom>
        </p:spPr>
      </p:pic>
      <p:sp>
        <p:nvSpPr>
          <p:cNvPr id="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365125"/>
            <a:ext cx="11709400" cy="644525"/>
          </a:xfrm>
        </p:spPr>
        <p:txBody>
          <a:bodyPr/>
          <a:lstStyle/>
          <a:p>
            <a:r>
              <a:rPr lang="en-US" b="0" dirty="0" err="1"/>
              <a:t>IoT</a:t>
            </a:r>
            <a:r>
              <a:rPr lang="en-US" b="0" dirty="0"/>
              <a:t> &amp; </a:t>
            </a:r>
            <a:r>
              <a:rPr lang="en-US" b="0" dirty="0" err="1" smtClean="0"/>
              <a:t>Serverless</a:t>
            </a:r>
            <a:r>
              <a:rPr lang="en-US" b="0" dirty="0"/>
              <a:t> p</a:t>
            </a:r>
            <a:r>
              <a:rPr lang="en-US" b="0" dirty="0" smtClean="0"/>
              <a:t>ower </a:t>
            </a:r>
            <a:r>
              <a:rPr lang="en-US" b="0" dirty="0"/>
              <a:t>up t</a:t>
            </a:r>
            <a:r>
              <a:rPr lang="en-US" b="0" dirty="0" smtClean="0"/>
              <a:t>elemedicine.  The </a:t>
            </a:r>
            <a:r>
              <a:rPr lang="en-US" b="0" dirty="0" err="1" smtClean="0"/>
              <a:t>iBolit</a:t>
            </a:r>
            <a:endParaRPr lang="en-US"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949" y="1556722"/>
            <a:ext cx="4046261" cy="3953643"/>
          </a:xfrm>
          <a:prstGeom prst="rect">
            <a:avLst/>
          </a:prstGeom>
        </p:spPr>
      </p:pic>
    </p:spTree>
    <p:extLst>
      <p:ext uri="{BB962C8B-B14F-4D97-AF65-F5344CB8AC3E}">
        <p14:creationId xmlns:p14="http://schemas.microsoft.com/office/powerpoint/2010/main" val="2772327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9" name="Rounded Rectangle 7188"/>
          <p:cNvSpPr/>
          <p:nvPr/>
        </p:nvSpPr>
        <p:spPr>
          <a:xfrm>
            <a:off x="6634454" y="1402599"/>
            <a:ext cx="2777898" cy="1240972"/>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 name="Picture 5"/>
          <p:cNvPicPr>
            <a:picLocks noChangeAspect="1"/>
          </p:cNvPicPr>
          <p:nvPr/>
        </p:nvPicPr>
        <p:blipFill>
          <a:blip r:embed="rId2"/>
          <a:stretch>
            <a:fillRect/>
          </a:stretch>
        </p:blipFill>
        <p:spPr>
          <a:xfrm>
            <a:off x="4581817" y="1624012"/>
            <a:ext cx="608285" cy="519113"/>
          </a:xfrm>
          <a:prstGeom prst="rect">
            <a:avLst/>
          </a:prstGeom>
        </p:spPr>
      </p:pic>
      <p:pic>
        <p:nvPicPr>
          <p:cNvPr id="42"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3">
            <a:extLst>
              <a:ext uri="{96DAC541-7B7A-43D3-8B79-37D633B846F1}">
                <asvg:svgBlip xmlns="" xmlns:asvg="http://schemas.microsoft.com/office/drawing/2016/SVG/main" r:embed="rId5"/>
              </a:ext>
            </a:extLst>
          </a:blip>
          <a:srcRect/>
          <a:stretch/>
        </p:blipFill>
        <p:spPr>
          <a:xfrm>
            <a:off x="1875908" y="2901108"/>
            <a:ext cx="801977" cy="801977"/>
          </a:xfrm>
          <a:prstGeom prst="rect">
            <a:avLst/>
          </a:prstGeom>
        </p:spPr>
      </p:pic>
      <p:pic>
        <p:nvPicPr>
          <p:cNvPr id="44"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6">
            <a:extLst>
              <a:ext uri="{96DAC541-7B7A-43D3-8B79-37D633B846F1}">
                <asvg:svgBlip xmlns="" xmlns:asvg="http://schemas.microsoft.com/office/drawing/2016/SVG/main" r:embed="rId7"/>
              </a:ext>
            </a:extLst>
          </a:blip>
          <a:srcRect/>
          <a:stretch/>
        </p:blipFill>
        <p:spPr bwMode="auto">
          <a:xfrm>
            <a:off x="4581817" y="280780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3824580" y="3569802"/>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pic>
        <p:nvPicPr>
          <p:cNvPr id="46"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8">
            <a:extLst>
              <a:ext uri="{96DAC541-7B7A-43D3-8B79-37D633B846F1}">
                <asvg:svgBlip xmlns="" xmlns:asvg="http://schemas.microsoft.com/office/drawing/2016/SVG/main" r:embed="rId9"/>
              </a:ext>
            </a:extLst>
          </a:blip>
          <a:srcRect/>
          <a:stretch/>
        </p:blipFill>
        <p:spPr bwMode="auto">
          <a:xfrm>
            <a:off x="4619756" y="45999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3881569" y="536195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48"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 xmlns:asvg="http://schemas.microsoft.com/office/drawing/2016/SVG/main" r:embed="rId11"/>
              </a:ext>
            </a:extLst>
          </a:blip>
          <a:srcRect/>
          <a:stretch/>
        </p:blipFill>
        <p:spPr bwMode="auto">
          <a:xfrm>
            <a:off x="6619875" y="46088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861050" y="5370007"/>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50"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 xmlns:asvg="http://schemas.microsoft.com/office/drawing/2016/SVG/main" r:embed="rId13"/>
              </a:ext>
            </a:extLst>
          </a:blip>
          <a:srcRect/>
          <a:stretch/>
        </p:blipFill>
        <p:spPr bwMode="auto">
          <a:xfrm>
            <a:off x="8851899" y="46088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04187" y="537238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8" name="Elbow Connector 7"/>
          <p:cNvCxnSpPr/>
          <p:nvPr/>
        </p:nvCxnSpPr>
        <p:spPr>
          <a:xfrm flipV="1">
            <a:off x="2320925" y="1891711"/>
            <a:ext cx="2114550" cy="916091"/>
          </a:xfrm>
          <a:prstGeom prst="bentConnector3">
            <a:avLst>
              <a:gd name="adj1" fmla="val 15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72" name="Straight Arrow Connector 7171"/>
          <p:cNvCxnSpPr/>
          <p:nvPr/>
        </p:nvCxnSpPr>
        <p:spPr>
          <a:xfrm flipV="1">
            <a:off x="2752725" y="3146425"/>
            <a:ext cx="1682750" cy="19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82" name="Elbow Connector 7181"/>
          <p:cNvCxnSpPr/>
          <p:nvPr/>
        </p:nvCxnSpPr>
        <p:spPr>
          <a:xfrm>
            <a:off x="2355850" y="3771683"/>
            <a:ext cx="2152650" cy="1218118"/>
          </a:xfrm>
          <a:prstGeom prst="bentConnector3">
            <a:avLst>
              <a:gd name="adj1" fmla="val 14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438775" y="4979969"/>
            <a:ext cx="1136650" cy="9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7535862" y="4978982"/>
            <a:ext cx="1136650" cy="9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320925" y="160055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HTML, CSS, JS</a:t>
            </a:r>
          </a:p>
        </p:txBody>
      </p:sp>
      <p:sp>
        <p:nvSpPr>
          <p:cNvPr id="75"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232025" y="288818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Authenticate</a:t>
            </a:r>
          </a:p>
        </p:txBody>
      </p:sp>
      <p:sp>
        <p:nvSpPr>
          <p:cNvPr id="7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173419" y="4682647"/>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API calls</a:t>
            </a:r>
          </a:p>
        </p:txBody>
      </p:sp>
      <p:pic>
        <p:nvPicPr>
          <p:cNvPr id="7188" name="Picture 7187"/>
          <p:cNvPicPr>
            <a:picLocks noChangeAspect="1"/>
          </p:cNvPicPr>
          <p:nvPr/>
        </p:nvPicPr>
        <p:blipFill>
          <a:blip r:embed="rId14"/>
          <a:stretch>
            <a:fillRect/>
          </a:stretch>
        </p:blipFill>
        <p:spPr>
          <a:xfrm>
            <a:off x="6864707" y="1674469"/>
            <a:ext cx="497017" cy="673433"/>
          </a:xfrm>
          <a:prstGeom prst="rect">
            <a:avLst/>
          </a:prstGeom>
        </p:spPr>
      </p:pic>
      <p:sp>
        <p:nvSpPr>
          <p:cNvPr id="79"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7042507" y="188458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easurements</a:t>
            </a:r>
          </a:p>
        </p:txBody>
      </p:sp>
      <p:cxnSp>
        <p:nvCxnSpPr>
          <p:cNvPr id="7191" name="Straight Arrow Connector 7190"/>
          <p:cNvCxnSpPr/>
          <p:nvPr/>
        </p:nvCxnSpPr>
        <p:spPr>
          <a:xfrm flipH="1">
            <a:off x="5343817" y="1889448"/>
            <a:ext cx="90140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5381756" y="2023085"/>
            <a:ext cx="906558" cy="486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999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341</Words>
  <Application>Microsoft Office PowerPoint</Application>
  <PresentationFormat>Widescreen</PresentationFormat>
  <Paragraphs>91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Amazon Ember</vt:lpstr>
      <vt:lpstr>AmazonEmber</vt:lpstr>
      <vt:lpstr>AmazonEmberBold</vt:lpstr>
      <vt:lpstr>Arial</vt:lpstr>
      <vt:lpstr>Open Sans</vt:lpstr>
      <vt:lpstr>Dark-Background-Master</vt:lpstr>
      <vt:lpstr>PowerPoint Presentation</vt:lpstr>
      <vt:lpstr>Internet of Things</vt:lpstr>
      <vt:lpstr>Internet of Things</vt:lpstr>
      <vt:lpstr>Internet of Threads</vt:lpstr>
      <vt:lpstr>Instant Startup Company</vt:lpstr>
      <vt:lpstr>PowerPoint Presentation</vt:lpstr>
      <vt:lpstr>PowerPoint Presentation</vt:lpstr>
      <vt:lpstr>IoT &amp; Serverless power up telemedicine.  The iBolit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Asus</dc:creator>
  <cp:lastModifiedBy>Asus</cp:lastModifiedBy>
  <cp:revision>30</cp:revision>
  <dcterms:created xsi:type="dcterms:W3CDTF">2024-06-13T13:18:00Z</dcterms:created>
  <dcterms:modified xsi:type="dcterms:W3CDTF">2024-06-14T00:37:42Z</dcterms:modified>
</cp:coreProperties>
</file>